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libri (MS)" panose="020B0604020202020204" charset="0"/>
      <p:regular r:id="rId14"/>
    </p:embeddedFont>
    <p:embeddedFont>
      <p:font typeface="Calibri (MS) Bold" panose="020B0604020202020204" charset="0"/>
      <p:regular r:id="rId15"/>
    </p:embeddedFont>
    <p:embeddedFont>
      <p:font typeface="Calibri (MS) Bold Italics" panose="020B0604020202020204" charset="0"/>
      <p:regular r:id="rId16"/>
    </p:embeddedFont>
    <p:embeddedFont>
      <p:font typeface="TT Rounds Condensed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26.12.2025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tusharvaidya0303.github.io/Smart-Learn-Studio/index.html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ailwindcss.com/docs" TargetMode="External"/><Relationship Id="rId2" Type="http://schemas.openxmlformats.org/officeDocument/2006/relationships/hyperlink" Target="https://developer.mozilla.org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lucidchart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2816" y="521855"/>
            <a:ext cx="17500106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9"/>
              </a:lnSpc>
            </a:pPr>
            <a:r>
              <a:rPr lang="en-US" sz="42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BADERIA GLOBAL INSTITUTE OF ENGINEERING  &amp; MANAGEMENT, JABALPUR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-375078" y="6172200"/>
            <a:ext cx="18288000" cy="175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467"/>
              </a:lnSpc>
            </a:pPr>
            <a:r>
              <a:rPr lang="en-US" sz="538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SMART LEARN STUDIO - AI COURSE DESIGNING SYSTEM</a:t>
            </a:r>
          </a:p>
          <a:p>
            <a:pPr algn="ctr">
              <a:lnSpc>
                <a:spcPts val="6467"/>
              </a:lnSpc>
            </a:pPr>
            <a:endParaRPr lang="en-US" sz="5389" b="1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507355" y="7153275"/>
            <a:ext cx="6405820" cy="2423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endParaRPr dirty="0"/>
          </a:p>
          <a:p>
            <a:pPr algn="ctr"/>
            <a:r>
              <a:rPr lang="en-US" sz="3000" b="1" i="1" dirty="0">
                <a:solidFill>
                  <a:srgbClr val="000000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0246CS243D18</a:t>
            </a:r>
            <a:r>
              <a:rPr lang="en-US" sz="30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–</a:t>
            </a: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Tushar Vaidya </a:t>
            </a:r>
          </a:p>
          <a:p>
            <a:pPr algn="ctr"/>
            <a:r>
              <a:rPr lang="en-US" sz="3000" b="1" i="1" dirty="0">
                <a:solidFill>
                  <a:srgbClr val="000000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0246CS243D12 </a:t>
            </a:r>
            <a:r>
              <a:rPr lang="en-US" sz="30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–</a:t>
            </a: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Ketan Vishwakarma </a:t>
            </a:r>
          </a:p>
          <a:p>
            <a:pPr algn="ctr"/>
            <a:r>
              <a:rPr lang="en-US" sz="3000" b="1" i="1" dirty="0">
                <a:solidFill>
                  <a:srgbClr val="000000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0246CS243D13 – </a:t>
            </a: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Mohd Nabeel </a:t>
            </a:r>
          </a:p>
          <a:p>
            <a:pPr algn="ctr"/>
            <a:r>
              <a:rPr lang="en-US" sz="3000" b="1" i="1" dirty="0">
                <a:solidFill>
                  <a:srgbClr val="000000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0246CS243D01–</a:t>
            </a: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Adesh Soni</a:t>
            </a: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8219702" y="1459379"/>
            <a:ext cx="1848596" cy="1848597"/>
            <a:chOff x="0" y="0"/>
            <a:chExt cx="2464794" cy="2464796"/>
          </a:xfrm>
        </p:grpSpPr>
        <p:sp>
          <p:nvSpPr>
            <p:cNvPr id="6" name="Freeform 6" descr="Global Group of Institution"/>
            <p:cNvSpPr/>
            <p:nvPr/>
          </p:nvSpPr>
          <p:spPr>
            <a:xfrm>
              <a:off x="0" y="0"/>
              <a:ext cx="2464816" cy="2464816"/>
            </a:xfrm>
            <a:custGeom>
              <a:avLst/>
              <a:gdLst/>
              <a:ahLst/>
              <a:cxnLst/>
              <a:rect l="l" t="t" r="r" b="b"/>
              <a:pathLst>
                <a:path w="2464816" h="2464816">
                  <a:moveTo>
                    <a:pt x="0" y="0"/>
                  </a:moveTo>
                  <a:lnTo>
                    <a:pt x="2464816" y="0"/>
                  </a:lnTo>
                  <a:lnTo>
                    <a:pt x="2464816" y="2464816"/>
                  </a:lnTo>
                  <a:lnTo>
                    <a:pt x="0" y="2464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594393" y="3491445"/>
            <a:ext cx="11136953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Semester  : V</a:t>
            </a:r>
          </a:p>
          <a:p>
            <a:pPr algn="ctr">
              <a:lnSpc>
                <a:spcPts val="4799"/>
              </a:lnSpc>
            </a:pPr>
            <a:r>
              <a:rPr lang="en-US" sz="39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Branch: </a:t>
            </a:r>
            <a:r>
              <a:rPr lang="en-US" sz="3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Computer Science and Engineering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99138" y="5076825"/>
            <a:ext cx="319598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Course Code:</a:t>
            </a: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0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CS508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09207" y="5076825"/>
            <a:ext cx="495692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Course Name: Minor Project - 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219702" y="5619750"/>
            <a:ext cx="298112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Presentation 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723911" y="7221407"/>
            <a:ext cx="797270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ENROLLMENT NUMBER &amp; NAME OF MEMBERS: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52400" y="137988"/>
            <a:ext cx="15773400" cy="135318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7559"/>
              </a:lnSpc>
            </a:pPr>
            <a:r>
              <a:rPr lang="en-US" sz="6999" b="1" spc="-42" dirty="0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Expected Outcomes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10782" y="1932555"/>
            <a:ext cx="17466434" cy="7786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97"/>
              </a:lnSpc>
            </a:pPr>
            <a:r>
              <a:rPr lang="en-US" sz="2998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SmartLearn</a:t>
            </a:r>
            <a:r>
              <a:rPr lang="en-US" sz="2998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Studio is a fully functional, deployed, full-stack web application developed using the MERN stack with AI integration.</a:t>
            </a:r>
          </a:p>
          <a:p>
            <a:pPr algn="just">
              <a:lnSpc>
                <a:spcPts val="5097"/>
              </a:lnSpc>
            </a:pPr>
            <a:r>
              <a:rPr lang="en-US" sz="2998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🔗 Live Deployment Link:</a:t>
            </a:r>
          </a:p>
          <a:p>
            <a:pPr algn="just">
              <a:lnSpc>
                <a:spcPts val="5097"/>
              </a:lnSpc>
            </a:pPr>
            <a:r>
              <a:rPr lang="en-US" sz="2998" b="1" u="sng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  <a:hlinkClick r:id="rId2" tooltip="https://tusharvaidya0303.github.io/Smart-Learn-Studio/index.html"/>
              </a:rPr>
              <a:t>https://tusharvaidya0303.github.io/Smart-Learn-Studio/index.html</a:t>
            </a:r>
          </a:p>
          <a:p>
            <a:pPr algn="just">
              <a:lnSpc>
                <a:spcPts val="5097"/>
              </a:lnSpc>
            </a:pPr>
            <a:r>
              <a:rPr lang="en-US" sz="2998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platform goes beyond a static website by providing a data-driven solution that automates and enhances the course creation and learning process using modern technologies and artificial intelligence.</a:t>
            </a:r>
          </a:p>
          <a:p>
            <a:pPr algn="just">
              <a:lnSpc>
                <a:spcPts val="5097"/>
              </a:lnSpc>
            </a:pPr>
            <a:r>
              <a:rPr lang="en-US" sz="2998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Key Beneficiary Groups</a:t>
            </a:r>
          </a:p>
          <a:p>
            <a:pPr algn="just">
              <a:lnSpc>
                <a:spcPts val="5097"/>
              </a:lnSpc>
            </a:pPr>
            <a:r>
              <a:rPr lang="en-US" sz="2998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 Instructors : AI-assisted course creation, structured content organization, and efficient course management.</a:t>
            </a:r>
          </a:p>
          <a:p>
            <a:pPr algn="just">
              <a:lnSpc>
                <a:spcPts val="5097"/>
              </a:lnSpc>
            </a:pPr>
            <a:r>
              <a:rPr lang="en-US" sz="2998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 Students: Personalized, well-structured, and easily accessible learning experiences.</a:t>
            </a:r>
          </a:p>
          <a:p>
            <a:pPr algn="just">
              <a:lnSpc>
                <a:spcPts val="5097"/>
              </a:lnSpc>
            </a:pPr>
            <a:r>
              <a:rPr lang="en-US" sz="2998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 Administrators: Centralized system control, secure data management, and scalable platform operations.</a:t>
            </a:r>
          </a:p>
          <a:p>
            <a:pPr algn="just">
              <a:lnSpc>
                <a:spcPts val="5097"/>
              </a:lnSpc>
            </a:pPr>
            <a:endParaRPr lang="en-US" sz="2998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just">
              <a:lnSpc>
                <a:spcPts val="5097"/>
              </a:lnSpc>
            </a:pPr>
            <a:endParaRPr lang="en-US" sz="2998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5942621" y="9718854"/>
            <a:ext cx="6402757" cy="568146"/>
            <a:chOff x="0" y="0"/>
            <a:chExt cx="8229600" cy="7302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2296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Baderia Global Institute of Engineering and Management, Jabalpur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10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>
            <a:off x="0" y="16383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5264" y="204787"/>
            <a:ext cx="17990613" cy="1410334"/>
            <a:chOff x="0" y="0"/>
            <a:chExt cx="23987484" cy="18804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987483" cy="1880446"/>
            </a:xfrm>
            <a:custGeom>
              <a:avLst/>
              <a:gdLst/>
              <a:ahLst/>
              <a:cxnLst/>
              <a:rect l="l" t="t" r="r" b="b"/>
              <a:pathLst>
                <a:path w="23987483" h="1880446">
                  <a:moveTo>
                    <a:pt x="0" y="0"/>
                  </a:moveTo>
                  <a:lnTo>
                    <a:pt x="23987483" y="0"/>
                  </a:lnTo>
                  <a:lnTo>
                    <a:pt x="23987483" y="1880446"/>
                  </a:lnTo>
                  <a:lnTo>
                    <a:pt x="0" y="18804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6200"/>
              <a:ext cx="23987484" cy="180424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559"/>
                </a:lnSpc>
              </a:pPr>
              <a:r>
                <a:rPr lang="en-US" sz="6999" b="1" spc="-42" dirty="0">
                  <a:solidFill>
                    <a:srgbClr val="000000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References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2296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Baderia Global Institute of Engineering and Management, Jabalpur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11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>
            <a:off x="126570" y="1726963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8CCADFD0-3CBD-67D2-8375-118FFFE9F4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327344"/>
            <a:ext cx="15621000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742950" marR="0" lvl="0" indent="-7429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Pressman, R. S., </a:t>
            </a:r>
            <a:r>
              <a:rPr kumimoji="0" lang="en-US" altLang="en-US" sz="3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Software Engineering: A Practitioner’s Approach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McGraw-Hill, 2014.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marR="0" lvl="0" indent="-7429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Sommerville, I., </a:t>
            </a:r>
            <a:r>
              <a:rPr kumimoji="0" lang="en-US" altLang="en-US" sz="3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Software Engineering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Pearson Education, 2016.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marR="0" lvl="0" indent="-7429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MDN Web Docs, </a:t>
            </a:r>
            <a:r>
              <a:rPr kumimoji="0" lang="en-US" altLang="en-US" sz="3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HTML, CSS, and JavaScript Documentation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https://developer.mozilla.org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.</a:t>
            </a:r>
          </a:p>
          <a:p>
            <a:pPr marL="742950" marR="0" lvl="0" indent="-7429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marR="0" lvl="0" indent="-7429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Tailwind CSS Documentation, 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https://tailwindcss.com/docs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marR="0" lvl="0" indent="-7429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Lucidchart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3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Flow Diagram &amp; ER Diagram Guides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https://www.lucidchart.com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marR="0" lvl="0" indent="-7429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Brown, T. et al., </a:t>
            </a:r>
            <a:r>
              <a:rPr kumimoji="0" lang="en-US" altLang="en-US" sz="3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Language Models are Few-Shot Learners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NeurIPS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2020.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9801" y="34528"/>
            <a:ext cx="15773400" cy="1988345"/>
            <a:chOff x="0" y="0"/>
            <a:chExt cx="21031200" cy="26511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21031200" cy="271780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559"/>
                </a:lnSpc>
              </a:pPr>
              <a:r>
                <a:rPr lang="en-US" sz="6999" b="1" spc="-42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Table of Content 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57300" y="2657475"/>
            <a:ext cx="7589520" cy="470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7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Introduction</a:t>
            </a:r>
          </a:p>
          <a:p>
            <a:pPr marL="647700" lvl="1" indent="-323850" algn="just">
              <a:lnSpc>
                <a:spcPts val="7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Problem Statement</a:t>
            </a:r>
          </a:p>
          <a:p>
            <a:pPr marL="647700" lvl="1" indent="-323850" algn="just">
              <a:lnSpc>
                <a:spcPts val="7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Literature Survey / Existing Systems</a:t>
            </a:r>
          </a:p>
          <a:p>
            <a:pPr marL="647700" lvl="1" indent="-323850" algn="just">
              <a:lnSpc>
                <a:spcPts val="7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Project Objectives</a:t>
            </a:r>
          </a:p>
          <a:p>
            <a:pPr marL="647700" lvl="1" indent="-323850" algn="just">
              <a:lnSpc>
                <a:spcPts val="7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Proposed Solution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679430" y="2657475"/>
            <a:ext cx="7589520" cy="470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7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Technology Stack</a:t>
            </a:r>
          </a:p>
          <a:p>
            <a:pPr marL="647700" lvl="1" indent="-323850" algn="l">
              <a:lnSpc>
                <a:spcPts val="7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Feasibility Study</a:t>
            </a:r>
          </a:p>
          <a:p>
            <a:pPr marL="647700" lvl="1" indent="-323850" algn="l">
              <a:lnSpc>
                <a:spcPts val="7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Tentative Timeline</a:t>
            </a:r>
          </a:p>
          <a:p>
            <a:pPr marL="647700" lvl="1" indent="-323850" algn="l">
              <a:lnSpc>
                <a:spcPts val="7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Expected Outcomes</a:t>
            </a:r>
          </a:p>
          <a:p>
            <a:pPr marL="647700" lvl="1" indent="-323850" algn="l">
              <a:lnSpc>
                <a:spcPts val="7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References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4992706" y="9534525"/>
            <a:ext cx="8302587" cy="547688"/>
            <a:chOff x="0" y="0"/>
            <a:chExt cx="11070116" cy="7302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070116" cy="730250"/>
            </a:xfrm>
            <a:custGeom>
              <a:avLst/>
              <a:gdLst/>
              <a:ahLst/>
              <a:cxnLst/>
              <a:rect l="l" t="t" r="r" b="b"/>
              <a:pathLst>
                <a:path w="11070116" h="730250">
                  <a:moveTo>
                    <a:pt x="0" y="0"/>
                  </a:moveTo>
                  <a:lnTo>
                    <a:pt x="11070116" y="0"/>
                  </a:lnTo>
                  <a:lnTo>
                    <a:pt x="11070116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1070116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Baderia Global Institute of Engineering and Management, Jabalpur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2</a:t>
              </a:r>
            </a:p>
          </p:txBody>
        </p:sp>
      </p:grpSp>
      <p:sp>
        <p:nvSpPr>
          <p:cNvPr id="13" name="AutoShape 13"/>
          <p:cNvSpPr/>
          <p:nvPr/>
        </p:nvSpPr>
        <p:spPr>
          <a:xfrm>
            <a:off x="0" y="1923056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0490" y="262882"/>
            <a:ext cx="9799578" cy="1531636"/>
            <a:chOff x="0" y="0"/>
            <a:chExt cx="13066104" cy="20421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066103" cy="2042181"/>
            </a:xfrm>
            <a:custGeom>
              <a:avLst/>
              <a:gdLst/>
              <a:ahLst/>
              <a:cxnLst/>
              <a:rect l="l" t="t" r="r" b="b"/>
              <a:pathLst>
                <a:path w="13066103" h="2042181">
                  <a:moveTo>
                    <a:pt x="0" y="0"/>
                  </a:moveTo>
                  <a:lnTo>
                    <a:pt x="13066103" y="0"/>
                  </a:lnTo>
                  <a:lnTo>
                    <a:pt x="13066103" y="2042181"/>
                  </a:lnTo>
                  <a:lnTo>
                    <a:pt x="0" y="20421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3066104" cy="210885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559"/>
                </a:lnSpc>
              </a:pPr>
              <a:r>
                <a:rPr lang="en-US" sz="6999" b="1" spc="-42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Problem Statement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934950" y="9648825"/>
            <a:ext cx="4114800" cy="547688"/>
            <a:chOff x="0" y="0"/>
            <a:chExt cx="5486400" cy="730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3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92706" y="9715500"/>
            <a:ext cx="8302587" cy="547688"/>
            <a:chOff x="0" y="0"/>
            <a:chExt cx="11070116" cy="7302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070116" cy="730250"/>
            </a:xfrm>
            <a:custGeom>
              <a:avLst/>
              <a:gdLst/>
              <a:ahLst/>
              <a:cxnLst/>
              <a:rect l="l" t="t" r="r" b="b"/>
              <a:pathLst>
                <a:path w="11070116" h="730250">
                  <a:moveTo>
                    <a:pt x="0" y="0"/>
                  </a:moveTo>
                  <a:lnTo>
                    <a:pt x="11070116" y="0"/>
                  </a:lnTo>
                  <a:lnTo>
                    <a:pt x="11070116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1070116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Baderia Global Institute of Engineering and Management, Jabalpur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>
            <a:off x="0" y="1923056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356314" y="3086100"/>
            <a:ext cx="17265677" cy="390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51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Traditional online learning platforms require instructors to manually design courses, which is time-consuming and inconsistent in quality. Students also struggle to find personalized learning paths aligned with their skill level and goals.</a:t>
            </a:r>
          </a:p>
          <a:p>
            <a:pPr algn="just">
              <a:lnSpc>
                <a:spcPts val="5100"/>
              </a:lnSpc>
            </a:pPr>
            <a:endParaRPr lang="en-US" sz="300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647700" lvl="1" indent="-323850" algn="just">
              <a:lnSpc>
                <a:spcPts val="51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There is a need for a system that automatically generates structured and personalized courses using Al, making course creation faster for instructors and learning more adaptive for students.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12127" y="85247"/>
            <a:ext cx="16147798" cy="151971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7559"/>
              </a:lnSpc>
            </a:pPr>
            <a:r>
              <a:rPr lang="en-US" sz="6999" b="1" spc="-42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Literature Survey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231452" y="1952625"/>
            <a:ext cx="8738277" cy="7467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00"/>
              </a:lnSpc>
            </a:pPr>
            <a:r>
              <a:rPr lang="en-US" sz="30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           OUR EDGE (HOW THIS PROJECT IS DIFFERENT)</a:t>
            </a:r>
          </a:p>
          <a:p>
            <a:pPr algn="just">
              <a:lnSpc>
                <a:spcPts val="4500"/>
              </a:lnSpc>
            </a:pPr>
            <a:endParaRPr lang="en-US" sz="3000" b="1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marL="542925" lvl="1" indent="-271462" algn="just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Our application uses AI to automatically generate courses, quizzes, and assignments, Creating a Roadmap for students.</a:t>
            </a:r>
          </a:p>
          <a:p>
            <a:pPr marL="542925" lvl="1" indent="-271462" algn="just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All tools in one platform — no need for multiple apps.</a:t>
            </a:r>
          </a:p>
          <a:p>
            <a:pPr marL="542925" lvl="1" indent="-271462" algn="just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Adaptive learning and supports local academic needs..</a:t>
            </a:r>
          </a:p>
          <a:p>
            <a:pPr marL="542925" lvl="1" indent="-271462" algn="just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We will make it simple and clean UI for students with no technical background, So that they can use it easily</a:t>
            </a:r>
          </a:p>
          <a:p>
            <a:pPr algn="just">
              <a:lnSpc>
                <a:spcPts val="4500"/>
              </a:lnSpc>
            </a:pPr>
            <a:endParaRPr lang="en-US" sz="300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6096000" y="9534525"/>
            <a:ext cx="6499504" cy="576731"/>
            <a:chOff x="0" y="0"/>
            <a:chExt cx="8229600" cy="7302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2296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Baderia Global Institute of Engineering and Management, Jabalpur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915900" y="9549047"/>
            <a:ext cx="4114800" cy="547688"/>
            <a:chOff x="0" y="0"/>
            <a:chExt cx="5486400" cy="7302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4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12127" y="1933576"/>
            <a:ext cx="8545628" cy="7467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00"/>
              </a:lnSpc>
            </a:pPr>
            <a:r>
              <a:rPr lang="en-US" sz="30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           CURRENT SOLUTIONS (WHAT EXISTS NOW)</a:t>
            </a:r>
          </a:p>
          <a:p>
            <a:pPr algn="just">
              <a:lnSpc>
                <a:spcPts val="4500"/>
              </a:lnSpc>
            </a:pPr>
            <a:endParaRPr lang="en-US" sz="3000" b="1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marL="647706" lvl="1" indent="-323853" algn="just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Platforms like Coursera and Udemy offer many courses for students but do not provide personalized learning paths.</a:t>
            </a:r>
          </a:p>
          <a:p>
            <a:pPr marL="647706" lvl="1" indent="-323853" algn="just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Students often rely on YouTube videos, PDF notes, and random websites, which makes learning unorganized.</a:t>
            </a:r>
          </a:p>
          <a:p>
            <a:pPr marL="647706" lvl="1" indent="-323853" algn="just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Some apps give quizzes and practice questions, but they do not explain topics based on the student’s weak areas.</a:t>
            </a:r>
          </a:p>
          <a:p>
            <a:pPr marL="647706" lvl="1" indent="-323853" algn="just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Existing tools do not generate study plans, summaries, or revision notes automatically.</a:t>
            </a:r>
          </a:p>
        </p:txBody>
      </p:sp>
      <p:sp>
        <p:nvSpPr>
          <p:cNvPr id="13" name="AutoShape 13"/>
          <p:cNvSpPr/>
          <p:nvPr/>
        </p:nvSpPr>
        <p:spPr>
          <a:xfrm>
            <a:off x="0" y="17145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2150" y="0"/>
            <a:ext cx="15773400" cy="1598311"/>
            <a:chOff x="0" y="0"/>
            <a:chExt cx="21031200" cy="21310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131081"/>
            </a:xfrm>
            <a:custGeom>
              <a:avLst/>
              <a:gdLst/>
              <a:ahLst/>
              <a:cxnLst/>
              <a:rect l="l" t="t" r="r" b="b"/>
              <a:pathLst>
                <a:path w="21031200" h="2131081">
                  <a:moveTo>
                    <a:pt x="0" y="0"/>
                  </a:moveTo>
                  <a:lnTo>
                    <a:pt x="21031200" y="0"/>
                  </a:lnTo>
                  <a:lnTo>
                    <a:pt x="21031200" y="2131081"/>
                  </a:lnTo>
                  <a:lnTo>
                    <a:pt x="0" y="21310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21031200" cy="219775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559"/>
                </a:lnSpc>
              </a:pPr>
              <a:r>
                <a:rPr lang="en-US" sz="6999" b="1" spc="-42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Project Objectives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057900" y="9591675"/>
            <a:ext cx="6409774" cy="568769"/>
            <a:chOff x="0" y="0"/>
            <a:chExt cx="8229600" cy="730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2296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Baderia Global Institute of Engineering and Management, Jabalpur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915900" y="9563100"/>
            <a:ext cx="4114800" cy="547688"/>
            <a:chOff x="0" y="0"/>
            <a:chExt cx="5486400" cy="7302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5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67400" y="3436518"/>
            <a:ext cx="13753017" cy="579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57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SPECIFIC OBJECTIVES</a:t>
            </a: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:</a:t>
            </a:r>
          </a:p>
          <a:p>
            <a:pPr marL="647700" lvl="1" indent="-323850" algn="just">
              <a:lnSpc>
                <a:spcPts val="5700"/>
              </a:lnSpc>
              <a:buAutoNum type="arabicPeriod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Create AI-generated course outlines, modules, and explanations.</a:t>
            </a:r>
          </a:p>
          <a:p>
            <a:pPr marL="647700" lvl="1" indent="-323850" algn="just">
              <a:lnSpc>
                <a:spcPts val="5700"/>
              </a:lnSpc>
              <a:buAutoNum type="arabicPeriod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Provide personalized learning paths for students.</a:t>
            </a:r>
          </a:p>
          <a:p>
            <a:pPr marL="647700" lvl="1" indent="-323850" algn="just">
              <a:lnSpc>
                <a:spcPts val="5700"/>
              </a:lnSpc>
              <a:buAutoNum type="arabicPeriod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Generate quizzes, assignments, and practice questions automatically.</a:t>
            </a:r>
          </a:p>
          <a:p>
            <a:pPr marL="647700" lvl="1" indent="-323850" algn="just">
              <a:lnSpc>
                <a:spcPts val="5700"/>
              </a:lnSpc>
              <a:buAutoNum type="arabicPeriod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Offer AI-based summaries, revision notes, and flashcards.</a:t>
            </a:r>
          </a:p>
          <a:p>
            <a:pPr marL="647700" lvl="1" indent="-323850" algn="just">
              <a:lnSpc>
                <a:spcPts val="5700"/>
              </a:lnSpc>
              <a:buAutoNum type="arabicPeriod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Include a progress tracker to monitor student improvement.</a:t>
            </a:r>
          </a:p>
          <a:p>
            <a:pPr marL="647700" lvl="1" indent="-323850" algn="just">
              <a:lnSpc>
                <a:spcPts val="5700"/>
              </a:lnSpc>
              <a:buAutoNum type="arabicPeriod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Give instant concept explanations through an AI assistant.</a:t>
            </a:r>
          </a:p>
          <a:p>
            <a:pPr marL="647700" lvl="1" indent="-323850" algn="just">
              <a:lnSpc>
                <a:spcPts val="5700"/>
              </a:lnSpc>
              <a:buAutoNum type="arabicPeriod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Support multiple difficulty levels (beginner, intermediate, advanced).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1137" y="2053387"/>
            <a:ext cx="1715320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51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PRIMARY GOAL</a:t>
            </a: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: To build an AI-powered platform that generates personalized courses and study paths for students based on their skills, goals, and learning pace.</a:t>
            </a:r>
          </a:p>
        </p:txBody>
      </p:sp>
      <p:sp>
        <p:nvSpPr>
          <p:cNvPr id="13" name="AutoShape 13"/>
          <p:cNvSpPr/>
          <p:nvPr/>
        </p:nvSpPr>
        <p:spPr>
          <a:xfrm>
            <a:off x="0" y="17145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1750" y="-112913"/>
            <a:ext cx="15773400" cy="1988345"/>
            <a:chOff x="0" y="0"/>
            <a:chExt cx="21031200" cy="26511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21031200" cy="271780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559"/>
                </a:lnSpc>
              </a:pPr>
              <a:r>
                <a:rPr lang="en-US" sz="6999" b="1" spc="-42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Proposed Solution -  Block Diagram 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057900" y="9516594"/>
            <a:ext cx="6374278" cy="565619"/>
            <a:chOff x="0" y="0"/>
            <a:chExt cx="8229600" cy="730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2296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Baderia Global Institute of Engineering and Management, Jabalpur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6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>
            <a:off x="0" y="1599234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0AAF28-CFBB-2337-099D-7D96BAECE0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449" y="1875432"/>
            <a:ext cx="13019102" cy="745196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28600" y="108426"/>
            <a:ext cx="15773400" cy="155080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7559"/>
              </a:lnSpc>
            </a:pPr>
            <a:r>
              <a:rPr lang="en-US" sz="6999" b="1" spc="-42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TECHNOLOGY STACK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80738" y="1775420"/>
            <a:ext cx="7065143" cy="801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3000" b="1" i="1">
                <a:solidFill>
                  <a:srgbClr val="000000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 FRONTEND</a:t>
            </a:r>
          </a:p>
          <a:p>
            <a:pPr marL="647700" lvl="1" indent="-323850" algn="l">
              <a:lnSpc>
                <a:spcPts val="525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HTML,React.js,JavaScript,Tailwind css.</a:t>
            </a:r>
          </a:p>
          <a:p>
            <a:pPr algn="l">
              <a:lnSpc>
                <a:spcPts val="5250"/>
              </a:lnSpc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000" b="1" i="1">
                <a:solidFill>
                  <a:srgbClr val="000000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BACKEND</a:t>
            </a:r>
          </a:p>
          <a:p>
            <a:pPr marL="647700" lvl="1" indent="-323850" algn="just">
              <a:lnSpc>
                <a:spcPts val="525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Node.js,Express.js</a:t>
            </a:r>
          </a:p>
          <a:p>
            <a:pPr algn="l">
              <a:lnSpc>
                <a:spcPts val="5250"/>
              </a:lnSpc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000" b="1" i="1">
                <a:solidFill>
                  <a:srgbClr val="000000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DATABASE</a:t>
            </a:r>
          </a:p>
          <a:p>
            <a:pPr marL="647700" lvl="1" indent="-323850" algn="l">
              <a:lnSpc>
                <a:spcPts val="525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MongoDB (NoSQL)</a:t>
            </a:r>
          </a:p>
          <a:p>
            <a:pPr algn="l">
              <a:lnSpc>
                <a:spcPts val="5250"/>
              </a:lnSpc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000" b="1" i="1">
                <a:solidFill>
                  <a:srgbClr val="000000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AI INTEGRATION</a:t>
            </a:r>
          </a:p>
          <a:p>
            <a:pPr marL="647700" lvl="1" indent="-323850" algn="l">
              <a:lnSpc>
                <a:spcPts val="525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OpenAI / Gemini API / Llama API</a:t>
            </a:r>
          </a:p>
          <a:p>
            <a:pPr marL="647700" lvl="1" indent="-323850" algn="l">
              <a:lnSpc>
                <a:spcPts val="525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NLP-based content generation</a:t>
            </a:r>
          </a:p>
          <a:p>
            <a:pPr marL="647700" lvl="1" indent="-323850" algn="l">
              <a:lnSpc>
                <a:spcPts val="525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Keyword extraction</a:t>
            </a:r>
          </a:p>
          <a:p>
            <a:pPr marL="647700" lvl="1" indent="-323850" algn="l">
              <a:lnSpc>
                <a:spcPts val="525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Course structuring models</a:t>
            </a:r>
          </a:p>
          <a:p>
            <a:pPr algn="ctr">
              <a:lnSpc>
                <a:spcPts val="5250"/>
              </a:lnSpc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971803" y="9519245"/>
            <a:ext cx="6344394" cy="562967"/>
            <a:chOff x="0" y="0"/>
            <a:chExt cx="8229600" cy="7302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2296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Baderia Global Institute of Engineering and Management, Jabalpur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989031" y="9519245"/>
            <a:ext cx="4114800" cy="547688"/>
            <a:chOff x="0" y="0"/>
            <a:chExt cx="5486400" cy="7302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7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8519452" y="1994495"/>
            <a:ext cx="9527840" cy="7263805"/>
          </a:xfrm>
          <a:custGeom>
            <a:avLst/>
            <a:gdLst/>
            <a:ahLst/>
            <a:cxnLst/>
            <a:rect l="l" t="t" r="r" b="b"/>
            <a:pathLst>
              <a:path w="9527840" h="7263805">
                <a:moveTo>
                  <a:pt x="0" y="0"/>
                </a:moveTo>
                <a:lnTo>
                  <a:pt x="9527840" y="0"/>
                </a:lnTo>
                <a:lnTo>
                  <a:pt x="9527840" y="7263805"/>
                </a:lnTo>
                <a:lnTo>
                  <a:pt x="0" y="72638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01" t="-4753" r="-7086" b="-1743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0" y="1547906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4475" y="-171450"/>
            <a:ext cx="15773400" cy="1900806"/>
            <a:chOff x="0" y="0"/>
            <a:chExt cx="21031200" cy="25344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534408"/>
            </a:xfrm>
            <a:custGeom>
              <a:avLst/>
              <a:gdLst/>
              <a:ahLst/>
              <a:cxnLst/>
              <a:rect l="l" t="t" r="r" b="b"/>
              <a:pathLst>
                <a:path w="21031200" h="2534408">
                  <a:moveTo>
                    <a:pt x="0" y="0"/>
                  </a:moveTo>
                  <a:lnTo>
                    <a:pt x="21031200" y="0"/>
                  </a:lnTo>
                  <a:lnTo>
                    <a:pt x="21031200" y="2534408"/>
                  </a:lnTo>
                  <a:lnTo>
                    <a:pt x="0" y="25344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21031200" cy="26010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559"/>
                </a:lnSpc>
              </a:pPr>
              <a:r>
                <a:rPr lang="en-US" sz="6999" b="1" spc="-42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Feasibility Study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924594" y="9534525"/>
            <a:ext cx="6503249" cy="577063"/>
            <a:chOff x="0" y="0"/>
            <a:chExt cx="8229600" cy="730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2296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Baderia Global Institute of Engineering and Management, Jabalpur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8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09683" y="5738813"/>
            <a:ext cx="5661377" cy="3495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90"/>
              </a:lnSpc>
            </a:pPr>
            <a:endParaRPr/>
          </a:p>
          <a:p>
            <a:pPr algn="just">
              <a:lnSpc>
                <a:spcPts val="4590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team is proficient in JavaScript and Web Development. The MERN stack is open-source, well-documented, and widely supported by the community.</a:t>
            </a:r>
          </a:p>
          <a:p>
            <a:pPr algn="just">
              <a:lnSpc>
                <a:spcPts val="4590"/>
              </a:lnSpc>
            </a:pPr>
            <a:endParaRPr lang="en-US" sz="270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340347" y="5731439"/>
            <a:ext cx="5607307" cy="3495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90"/>
              </a:lnSpc>
            </a:pPr>
            <a:endParaRPr/>
          </a:p>
          <a:p>
            <a:pPr algn="just">
              <a:lnSpc>
                <a:spcPts val="4590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Development tools (VS Code, Git) are free. Hosting can be managed via free tiers on platforms like Vercel (Frontend) and Render (Backend). </a:t>
            </a:r>
          </a:p>
          <a:p>
            <a:pPr algn="just">
              <a:lnSpc>
                <a:spcPts val="4590"/>
              </a:lnSpc>
            </a:pPr>
            <a:endParaRPr lang="en-US" sz="270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373717" y="5767387"/>
            <a:ext cx="5779555" cy="291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90"/>
              </a:lnSpc>
            </a:pPr>
            <a:endParaRPr/>
          </a:p>
          <a:p>
            <a:pPr algn="just">
              <a:lnSpc>
                <a:spcPts val="4590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For the 'Smart' recommendation features, we will utilize publicly available educational datasets from Kaggle to train our initial models .</a:t>
            </a:r>
          </a:p>
        </p:txBody>
      </p:sp>
      <p:sp>
        <p:nvSpPr>
          <p:cNvPr id="14" name="Freeform 14"/>
          <p:cNvSpPr/>
          <p:nvPr/>
        </p:nvSpPr>
        <p:spPr>
          <a:xfrm>
            <a:off x="1209675" y="2152609"/>
            <a:ext cx="2816830" cy="2816830"/>
          </a:xfrm>
          <a:custGeom>
            <a:avLst/>
            <a:gdLst/>
            <a:ahLst/>
            <a:cxnLst/>
            <a:rect l="l" t="t" r="r" b="b"/>
            <a:pathLst>
              <a:path w="2816830" h="2816830">
                <a:moveTo>
                  <a:pt x="0" y="0"/>
                </a:moveTo>
                <a:lnTo>
                  <a:pt x="2816830" y="0"/>
                </a:lnTo>
                <a:lnTo>
                  <a:pt x="2816830" y="2816830"/>
                </a:lnTo>
                <a:lnTo>
                  <a:pt x="0" y="28168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7670785" y="2129756"/>
            <a:ext cx="2965479" cy="2839682"/>
          </a:xfrm>
          <a:custGeom>
            <a:avLst/>
            <a:gdLst/>
            <a:ahLst/>
            <a:cxnLst/>
            <a:rect l="l" t="t" r="r" b="b"/>
            <a:pathLst>
              <a:path w="2965479" h="2839682">
                <a:moveTo>
                  <a:pt x="0" y="0"/>
                </a:moveTo>
                <a:lnTo>
                  <a:pt x="2965480" y="0"/>
                </a:lnTo>
                <a:lnTo>
                  <a:pt x="2965480" y="2839683"/>
                </a:lnTo>
                <a:lnTo>
                  <a:pt x="0" y="28396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88" t="-2835" b="-28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3778239" y="2152609"/>
            <a:ext cx="2816830" cy="2816830"/>
          </a:xfrm>
          <a:custGeom>
            <a:avLst/>
            <a:gdLst/>
            <a:ahLst/>
            <a:cxnLst/>
            <a:rect l="l" t="t" r="r" b="b"/>
            <a:pathLst>
              <a:path w="2816830" h="2816830">
                <a:moveTo>
                  <a:pt x="0" y="0"/>
                </a:moveTo>
                <a:lnTo>
                  <a:pt x="2816830" y="0"/>
                </a:lnTo>
                <a:lnTo>
                  <a:pt x="2816830" y="2816830"/>
                </a:lnTo>
                <a:lnTo>
                  <a:pt x="0" y="2816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-19050" y="5359964"/>
            <a:ext cx="5661377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34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TECHNICAL FEASIBILITY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226565" y="5359964"/>
            <a:ext cx="5661377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34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RESOURCE FEASIBILITY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545167" y="5359964"/>
            <a:ext cx="5661377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34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DATA AVAILABILITY</a:t>
            </a:r>
          </a:p>
        </p:txBody>
      </p:sp>
      <p:sp>
        <p:nvSpPr>
          <p:cNvPr id="20" name="AutoShape 20"/>
          <p:cNvSpPr/>
          <p:nvPr/>
        </p:nvSpPr>
        <p:spPr>
          <a:xfrm>
            <a:off x="0" y="15621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52400" y="114072"/>
            <a:ext cx="15773400" cy="14542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7559"/>
              </a:lnSpc>
            </a:pPr>
            <a:r>
              <a:rPr lang="en-US" sz="6999" b="1" spc="-42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Tentative Timeline - Smart Learn Studio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2296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Baderia Global Institute of Engineering and Management, Jabalpur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9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>
            <a:off x="0" y="1615605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312714" y="1943100"/>
            <a:ext cx="17662572" cy="731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00"/>
              </a:lnSpc>
            </a:pPr>
            <a:r>
              <a:rPr lang="en-US" sz="30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THE EXECUTION OF SMARTLEARN STUDIO IS PLANNED OVER A DURATION OF FOUR MONTHS.</a:t>
            </a:r>
          </a:p>
          <a:p>
            <a:pPr algn="just">
              <a:lnSpc>
                <a:spcPts val="6000"/>
              </a:lnSpc>
            </a:pPr>
            <a:r>
              <a:rPr lang="en-US" sz="30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Month 1 - </a:t>
            </a: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focuses on requirement analysis, UI/UX design, system architecture planning, and finalization of the MERN stack with AI integration.</a:t>
            </a:r>
          </a:p>
          <a:p>
            <a:pPr algn="just">
              <a:lnSpc>
                <a:spcPts val="5700"/>
              </a:lnSpc>
            </a:pPr>
            <a:r>
              <a:rPr lang="en-US" sz="30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Month 2 - </a:t>
            </a: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involves core development, including frontend and backend implementation, user authentication, and database integration.</a:t>
            </a:r>
          </a:p>
          <a:p>
            <a:pPr algn="just">
              <a:lnSpc>
                <a:spcPts val="5700"/>
              </a:lnSpc>
            </a:pPr>
            <a:r>
              <a:rPr lang="en-US" sz="30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Month 3 - </a:t>
            </a: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Cover AI-powered course generation, learning workflow development, system logic testing, and optimization.</a:t>
            </a:r>
          </a:p>
          <a:p>
            <a:pPr algn="just">
              <a:lnSpc>
                <a:spcPts val="5700"/>
              </a:lnSpc>
            </a:pPr>
            <a:r>
              <a:rPr lang="en-US" sz="30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Month 4 - I</a:t>
            </a: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 dedicated to system testing, bug fixing, performance optimization, live deployment, and preparation of final documentation and project report.</a:t>
            </a:r>
          </a:p>
          <a:p>
            <a:pPr algn="just">
              <a:lnSpc>
                <a:spcPts val="5700"/>
              </a:lnSpc>
            </a:pPr>
            <a:endParaRPr lang="en-US" sz="300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989</Words>
  <Application>Microsoft Office PowerPoint</Application>
  <PresentationFormat>Custom</PresentationFormat>
  <Paragraphs>128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 (MS)</vt:lpstr>
      <vt:lpstr>Calibri (MS) Bold</vt:lpstr>
      <vt:lpstr>TT Rounds Condensed Bold</vt:lpstr>
      <vt:lpstr>Calibri (MS) Bold Italics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Smart-Learn-Studio</dc:title>
  <cp:lastModifiedBy>Tushar Vaidya</cp:lastModifiedBy>
  <cp:revision>2</cp:revision>
  <dcterms:created xsi:type="dcterms:W3CDTF">2006-08-16T00:00:00Z</dcterms:created>
  <dcterms:modified xsi:type="dcterms:W3CDTF">2025-12-26T08:45:21Z</dcterms:modified>
  <dc:identifier>DAG55oGiTuE</dc:identifier>
</cp:coreProperties>
</file>